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9" r:id="rId5"/>
    <p:sldId id="267" r:id="rId6"/>
    <p:sldId id="268"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smtClean="0">
                <a:solidFill>
                  <a:schemeClr val="tx1"/>
                </a:solidFill>
                <a:latin typeface="Times New Roman" pitchFamily="18" charset="0"/>
                <a:cs typeface="Times New Roman" pitchFamily="18" charset="0"/>
              </a:rPr>
              <a:t>Salmon </a:t>
            </a:r>
            <a:r>
              <a:rPr lang="en-IN" dirty="0" err="1" smtClean="0">
                <a:solidFill>
                  <a:schemeClr val="tx1"/>
                </a:solidFill>
                <a:latin typeface="Times New Roman" pitchFamily="18" charset="0"/>
                <a:cs typeface="Times New Roman" pitchFamily="18" charset="0"/>
              </a:rPr>
              <a:t>Calcitonin</a:t>
            </a:r>
            <a:r>
              <a:rPr lang="en-IN" dirty="0" smtClean="0">
                <a:solidFill>
                  <a:schemeClr val="tx1"/>
                </a:solidFill>
                <a:latin typeface="Times New Roman" pitchFamily="18" charset="0"/>
                <a:cs typeface="Times New Roman" pitchFamily="18" charset="0"/>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DB00017 </a:t>
            </a: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145</a:t>
            </a:r>
            <a:r>
              <a:rPr lang="en-IN" dirty="0" smtClean="0">
                <a:solidFill>
                  <a:srgbClr val="2F2B20"/>
                </a:solidFill>
              </a:rPr>
              <a:t>H</a:t>
            </a:r>
            <a:r>
              <a:rPr lang="en-IN" baseline="-25000" dirty="0" smtClean="0">
                <a:solidFill>
                  <a:srgbClr val="2F2B20"/>
                </a:solidFill>
              </a:rPr>
              <a:t>240</a:t>
            </a:r>
            <a:r>
              <a:rPr lang="en-IN" dirty="0" smtClean="0">
                <a:solidFill>
                  <a:srgbClr val="2F2B20"/>
                </a:solidFill>
              </a:rPr>
              <a:t>N</a:t>
            </a:r>
            <a:r>
              <a:rPr lang="en-IN" baseline="-25000" dirty="0" smtClean="0">
                <a:solidFill>
                  <a:srgbClr val="2F2B20"/>
                </a:solidFill>
              </a:rPr>
              <a:t>44</a:t>
            </a:r>
            <a:r>
              <a:rPr lang="en-IN" dirty="0" smtClean="0">
                <a:solidFill>
                  <a:srgbClr val="2F2B20"/>
                </a:solidFill>
              </a:rPr>
              <a:t>O</a:t>
            </a:r>
            <a:r>
              <a:rPr lang="en-IN" baseline="-25000" dirty="0" smtClean="0">
                <a:solidFill>
                  <a:srgbClr val="2F2B20"/>
                </a:solidFill>
              </a:rPr>
              <a:t>48</a:t>
            </a:r>
            <a:r>
              <a:rPr lang="en-IN" dirty="0" smtClean="0">
                <a:solidFill>
                  <a:srgbClr val="2F2B20"/>
                </a:solidFill>
              </a:rPr>
              <a:t>S</a:t>
            </a:r>
            <a:r>
              <a:rPr lang="en-IN" baseline="-25000" dirty="0" smtClean="0">
                <a:solidFill>
                  <a:srgbClr val="2F2B20"/>
                </a:solidFill>
              </a:rPr>
              <a:t>2 </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3431.8530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50-80 minutes </a:t>
            </a:r>
          </a:p>
          <a:p>
            <a:pPr algn="l"/>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Synthetic peptide, 32 residues long formulated as a nasal spray. </a:t>
            </a:r>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the treatment of post-menopausal osteoporosis </a:t>
            </a:r>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inhibits bone removal by </a:t>
            </a:r>
            <a:r>
              <a:rPr lang="en-IN" sz="1800" dirty="0" err="1" smtClean="0">
                <a:solidFill>
                  <a:schemeClr val="tx1"/>
                </a:solidFill>
                <a:latin typeface="Times New Roman" pitchFamily="18" charset="0"/>
                <a:cs typeface="Times New Roman" pitchFamily="18" charset="0"/>
              </a:rPr>
              <a:t>osteoclasts</a:t>
            </a:r>
            <a:r>
              <a:rPr lang="en-IN" sz="1800" dirty="0" smtClean="0">
                <a:solidFill>
                  <a:schemeClr val="tx1"/>
                </a:solidFill>
                <a:latin typeface="Times New Roman" pitchFamily="18" charset="0"/>
                <a:cs typeface="Times New Roman" pitchFamily="18" charset="0"/>
              </a:rPr>
              <a:t> (bone </a:t>
            </a:r>
            <a:r>
              <a:rPr lang="en-IN" sz="1800" dirty="0" err="1" smtClean="0">
                <a:solidFill>
                  <a:schemeClr val="tx1"/>
                </a:solidFill>
                <a:latin typeface="Times New Roman" pitchFamily="18" charset="0"/>
                <a:cs typeface="Times New Roman" pitchFamily="18" charset="0"/>
              </a:rPr>
              <a:t>remodeling</a:t>
            </a:r>
            <a:r>
              <a:rPr lang="en-IN" sz="1800" dirty="0" smtClean="0">
                <a:solidFill>
                  <a:schemeClr val="tx1"/>
                </a:solidFill>
                <a:latin typeface="Times New Roman" pitchFamily="18" charset="0"/>
                <a:cs typeface="Times New Roman" pitchFamily="18" charset="0"/>
              </a:rPr>
              <a:t> cells) and promotes bone formation by </a:t>
            </a:r>
            <a:r>
              <a:rPr lang="en-IN" sz="1800" dirty="0" err="1" smtClean="0">
                <a:solidFill>
                  <a:schemeClr val="tx1"/>
                </a:solidFill>
                <a:latin typeface="Times New Roman" pitchFamily="18" charset="0"/>
                <a:cs typeface="Times New Roman" pitchFamily="18" charset="0"/>
              </a:rPr>
              <a:t>osteoblasts</a:t>
            </a:r>
            <a:r>
              <a:rPr lang="en-IN" sz="1800" dirty="0" smtClean="0">
                <a:solidFill>
                  <a:schemeClr val="tx1"/>
                </a:solidFill>
                <a:latin typeface="Times New Roman" pitchFamily="18" charset="0"/>
                <a:cs typeface="Times New Roman" pitchFamily="18" charset="0"/>
              </a:rPr>
              <a:t>. This leads to a net increase in bone mass.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also reduces plasma calcium levels and enhances secretion of ions in the kidney</a:t>
            </a:r>
            <a:r>
              <a:rPr lang="en-IN" sz="2400" dirty="0" smtClean="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1500174"/>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50000"/>
              </a:lnSpc>
            </a:pP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binds to the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receptor (found primarily in </a:t>
            </a:r>
            <a:r>
              <a:rPr lang="en-IN" sz="1800" dirty="0" err="1" smtClean="0">
                <a:solidFill>
                  <a:schemeClr val="tx1"/>
                </a:solidFill>
                <a:latin typeface="Times New Roman" pitchFamily="18" charset="0"/>
                <a:cs typeface="Times New Roman" pitchFamily="18" charset="0"/>
              </a:rPr>
              <a:t>osteoclasts</a:t>
            </a:r>
            <a:r>
              <a:rPr lang="en-IN" sz="1800" dirty="0" smtClean="0">
                <a:solidFill>
                  <a:schemeClr val="tx1"/>
                </a:solidFill>
                <a:latin typeface="Times New Roman" pitchFamily="18" charset="0"/>
                <a:cs typeface="Times New Roman" pitchFamily="18" charset="0"/>
              </a:rPr>
              <a:t>) which then enhances the production of vitamin D producing enzymes (25-hydroxyvitamine D-24-hydroxylase), leading to greater calcium retention and enhanced bone density. Binding of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to its receptor also activates </a:t>
            </a:r>
            <a:r>
              <a:rPr lang="en-IN" sz="1800" dirty="0" err="1" smtClean="0">
                <a:solidFill>
                  <a:schemeClr val="tx1"/>
                </a:solidFill>
                <a:latin typeface="Times New Roman" pitchFamily="18" charset="0"/>
                <a:cs typeface="Times New Roman" pitchFamily="18" charset="0"/>
              </a:rPr>
              <a:t>adenylyl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cyclase</a:t>
            </a:r>
            <a:r>
              <a:rPr lang="en-IN" sz="1800" dirty="0" smtClean="0">
                <a:solidFill>
                  <a:schemeClr val="tx1"/>
                </a:solidFill>
                <a:latin typeface="Times New Roman" pitchFamily="18" charset="0"/>
                <a:cs typeface="Times New Roman" pitchFamily="18" charset="0"/>
              </a:rPr>
              <a:t> and the </a:t>
            </a:r>
            <a:r>
              <a:rPr lang="en-IN" sz="1800" dirty="0" err="1" smtClean="0">
                <a:solidFill>
                  <a:schemeClr val="tx1"/>
                </a:solidFill>
                <a:latin typeface="Times New Roman" pitchFamily="18" charset="0"/>
                <a:cs typeface="Times New Roman" pitchFamily="18" charset="0"/>
              </a:rPr>
              <a:t>phosphatidyl</a:t>
            </a:r>
            <a:r>
              <a:rPr lang="en-IN" sz="1800" dirty="0" smtClean="0">
                <a:solidFill>
                  <a:schemeClr val="tx1"/>
                </a:solidFill>
                <a:latin typeface="Times New Roman" pitchFamily="18" charset="0"/>
                <a:cs typeface="Times New Roman" pitchFamily="18" charset="0"/>
              </a:rPr>
              <a:t>-</a:t>
            </a:r>
            <a:r>
              <a:rPr lang="en-IN" sz="1800" dirty="0" err="1" smtClean="0">
                <a:solidFill>
                  <a:schemeClr val="tx1"/>
                </a:solidFill>
                <a:latin typeface="Times New Roman" pitchFamily="18" charset="0"/>
                <a:cs typeface="Times New Roman" pitchFamily="18" charset="0"/>
              </a:rPr>
              <a:t>inositol</a:t>
            </a:r>
            <a:r>
              <a:rPr lang="en-IN" sz="1800" dirty="0" smtClean="0">
                <a:solidFill>
                  <a:schemeClr val="tx1"/>
                </a:solidFill>
                <a:latin typeface="Times New Roman" pitchFamily="18" charset="0"/>
                <a:cs typeface="Times New Roman" pitchFamily="18" charset="0"/>
              </a:rPr>
              <a:t>-calcium pathway. </a:t>
            </a: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Metabolism : </a:t>
            </a:r>
          </a:p>
          <a:p>
            <a:pPr>
              <a:lnSpc>
                <a:spcPct val="160000"/>
              </a:lnSpc>
            </a:pPr>
            <a:r>
              <a:rPr lang="en-IN" sz="1800" dirty="0" smtClean="0">
                <a:solidFill>
                  <a:schemeClr val="tx1"/>
                </a:solidFill>
                <a:latin typeface="Times New Roman" pitchFamily="18" charset="0"/>
                <a:cs typeface="Times New Roman" pitchFamily="18" charset="0"/>
              </a:rPr>
              <a:t>Salmon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is primarily and almost exclusively degraded in the kidneys, forming pharmacologically inactive fragments of the molecule. </a:t>
            </a:r>
            <a:r>
              <a:rPr lang="en-US" sz="1800" dirty="0" smtClean="0">
                <a:solidFill>
                  <a:schemeClr val="tx1"/>
                </a:solidFill>
                <a:latin typeface="Times New Roman" pitchFamily="18" charset="0"/>
                <a:cs typeface="Times New Roman" pitchFamily="18" charset="0"/>
              </a:rPr>
              <a:t> </a:t>
            </a:r>
          </a:p>
          <a:p>
            <a:pPr>
              <a:lnSpc>
                <a:spcPct val="160000"/>
              </a:lnSpc>
            </a:pPr>
            <a:r>
              <a:rPr lang="en-US" sz="2400" b="1" dirty="0" smtClean="0">
                <a:solidFill>
                  <a:schemeClr val="tx1"/>
                </a:solidFill>
                <a:latin typeface="Times New Roman" pitchFamily="18" charset="0"/>
                <a:cs typeface="Times New Roman" pitchFamily="18" charset="0"/>
              </a:rPr>
              <a:t>Absorption : </a:t>
            </a:r>
          </a:p>
          <a:p>
            <a:pPr>
              <a:lnSpc>
                <a:spcPct val="160000"/>
              </a:lnSpc>
            </a:pPr>
            <a:r>
              <a:rPr lang="en-IN" sz="1800" dirty="0" smtClean="0">
                <a:solidFill>
                  <a:schemeClr val="tx1"/>
                </a:solidFill>
                <a:latin typeface="Times New Roman" pitchFamily="18" charset="0"/>
                <a:cs typeface="Times New Roman" pitchFamily="18" charset="0"/>
              </a:rPr>
              <a:t>Salmon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is rapidly absorbed and eliminated. Bioavailability following subcutaneous and intramuscular injection in humans is high and similar for the two routes of administration (71% and 66%, respectively).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642918"/>
            <a:ext cx="7128792" cy="5946243"/>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Route of Elimination </a:t>
            </a:r>
            <a:r>
              <a:rPr lang="en-US" sz="2400" b="1" dirty="0" smtClean="0">
                <a:latin typeface="Times New Roman" pitchFamily="18" charset="0"/>
                <a:cs typeface="Times New Roman" pitchFamily="18" charset="0"/>
              </a:rPr>
              <a:t>:</a:t>
            </a:r>
          </a:p>
          <a:p>
            <a:pPr>
              <a:lnSpc>
                <a:spcPct val="160000"/>
              </a:lnSpc>
            </a:pPr>
            <a:r>
              <a:rPr lang="en-IN" dirty="0" smtClean="0">
                <a:latin typeface="Times New Roman" pitchFamily="18" charset="0"/>
                <a:cs typeface="Times New Roman" pitchFamily="18" charset="0"/>
              </a:rPr>
              <a:t>Studies with </a:t>
            </a:r>
            <a:r>
              <a:rPr lang="en-IN" dirty="0" err="1" smtClean="0">
                <a:latin typeface="Times New Roman" pitchFamily="18" charset="0"/>
                <a:cs typeface="Times New Roman" pitchFamily="18" charset="0"/>
              </a:rPr>
              <a:t>injectable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calcitonin</a:t>
            </a:r>
            <a:r>
              <a:rPr lang="en-IN" dirty="0" smtClean="0">
                <a:latin typeface="Times New Roman" pitchFamily="18" charset="0"/>
                <a:cs typeface="Times New Roman" pitchFamily="18" charset="0"/>
              </a:rPr>
              <a:t> show increases in the excretion of filtered phosphate, calcium, and sodium by decreasing their tubular </a:t>
            </a:r>
            <a:r>
              <a:rPr lang="en-IN" dirty="0" err="1" smtClean="0">
                <a:latin typeface="Times New Roman" pitchFamily="18" charset="0"/>
                <a:cs typeface="Times New Roman" pitchFamily="18" charset="0"/>
              </a:rPr>
              <a:t>reabsorption</a:t>
            </a:r>
            <a:r>
              <a:rPr lang="en-IN" dirty="0" smtClean="0">
                <a:latin typeface="Times New Roman" pitchFamily="18" charset="0"/>
                <a:cs typeface="Times New Roman" pitchFamily="18" charset="0"/>
              </a:rPr>
              <a:t> in the kidney. </a:t>
            </a:r>
            <a:r>
              <a:rPr lang="en-US" b="1" dirty="0" smtClean="0">
                <a:latin typeface="Times New Roman" pitchFamily="18" charset="0"/>
                <a:cs typeface="Times New Roman" pitchFamily="18" charset="0"/>
              </a:rPr>
              <a:t> </a:t>
            </a:r>
          </a:p>
          <a:p>
            <a:pPr>
              <a:lnSpc>
                <a:spcPct val="160000"/>
              </a:lnSpc>
            </a:pPr>
            <a:r>
              <a:rPr lang="en-US" sz="2400" b="1" dirty="0" smtClean="0">
                <a:latin typeface="Times New Roman" pitchFamily="18" charset="0"/>
                <a:cs typeface="Times New Roman" pitchFamily="18" charset="0"/>
              </a:rPr>
              <a:t>Toxicity : </a:t>
            </a:r>
          </a:p>
          <a:p>
            <a:pPr>
              <a:lnSpc>
                <a:spcPct val="160000"/>
              </a:lnSpc>
            </a:pPr>
            <a:r>
              <a:rPr lang="en-IN" dirty="0" smtClean="0">
                <a:latin typeface="Times New Roman" pitchFamily="18" charset="0"/>
                <a:cs typeface="Times New Roman" pitchFamily="18" charset="0"/>
              </a:rPr>
              <a:t>Salmon </a:t>
            </a:r>
            <a:r>
              <a:rPr lang="en-IN" dirty="0" err="1" smtClean="0">
                <a:latin typeface="Times New Roman" pitchFamily="18" charset="0"/>
                <a:cs typeface="Times New Roman" pitchFamily="18" charset="0"/>
              </a:rPr>
              <a:t>calcitonin</a:t>
            </a:r>
            <a:r>
              <a:rPr lang="en-IN" dirty="0" smtClean="0">
                <a:latin typeface="Times New Roman" pitchFamily="18" charset="0"/>
                <a:cs typeface="Times New Roman" pitchFamily="18" charset="0"/>
              </a:rPr>
              <a:t> is devoid of </a:t>
            </a:r>
            <a:r>
              <a:rPr lang="en-IN" dirty="0" err="1" smtClean="0">
                <a:latin typeface="Times New Roman" pitchFamily="18" charset="0"/>
                <a:cs typeface="Times New Roman" pitchFamily="18" charset="0"/>
              </a:rPr>
              <a:t>embryotoxic</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teratogenic</a:t>
            </a:r>
            <a:r>
              <a:rPr lang="en-IN" dirty="0" smtClean="0">
                <a:latin typeface="Times New Roman" pitchFamily="18" charset="0"/>
                <a:cs typeface="Times New Roman" pitchFamily="18" charset="0"/>
              </a:rPr>
              <a:t> and mutagenic potential. </a:t>
            </a:r>
          </a:p>
          <a:p>
            <a:pPr>
              <a:buClrTx/>
            </a:pPr>
            <a:r>
              <a:rPr lang="en-US" sz="2400" b="1" dirty="0" smtClean="0">
                <a:latin typeface="Times New Roman" pitchFamily="18" charset="0"/>
                <a:cs typeface="Times New Roman" pitchFamily="18" charset="0"/>
              </a:rPr>
              <a:t>Targets </a:t>
            </a:r>
            <a:r>
              <a:rPr lang="en-US" sz="2400" dirty="0" smtClean="0">
                <a:latin typeface="Times New Roman" pitchFamily="18" charset="0"/>
                <a:cs typeface="Times New Roman" pitchFamily="18" charset="0"/>
              </a:rPr>
              <a:t>:</a:t>
            </a:r>
          </a:p>
          <a:p>
            <a:pPr>
              <a:buClrTx/>
            </a:pPr>
            <a:r>
              <a:rPr lang="en-IN" dirty="0" err="1" smtClean="0">
                <a:latin typeface="Times New Roman" pitchFamily="18" charset="0"/>
                <a:cs typeface="Times New Roman" pitchFamily="18" charset="0"/>
              </a:rPr>
              <a:t>Calcitonin</a:t>
            </a:r>
            <a:r>
              <a:rPr lang="en-IN" dirty="0" smtClean="0">
                <a:latin typeface="Times New Roman" pitchFamily="18" charset="0"/>
                <a:cs typeface="Times New Roman" pitchFamily="18" charset="0"/>
              </a:rPr>
              <a:t> receptor </a:t>
            </a:r>
          </a:p>
          <a:p>
            <a:pPr>
              <a:buClrTx/>
            </a:pPr>
            <a:endParaRPr lang="en-US" b="1" dirty="0" smtClean="0">
              <a:latin typeface="Times New Roman" pitchFamily="18" charset="0"/>
              <a:cs typeface="Times New Roman" pitchFamily="18" charset="0"/>
            </a:endParaRPr>
          </a:p>
          <a:p>
            <a:pPr>
              <a:buClrTx/>
            </a:pPr>
            <a:r>
              <a:rPr lang="en-US" sz="2400" b="1" dirty="0" smtClean="0">
                <a:latin typeface="Times New Roman" pitchFamily="18" charset="0"/>
                <a:cs typeface="Times New Roman" pitchFamily="18" charset="0"/>
              </a:rPr>
              <a:t>Affected organisms </a:t>
            </a:r>
            <a:r>
              <a:rPr lang="en-US" sz="2400" dirty="0" smtClean="0">
                <a:latin typeface="Times New Roman" pitchFamily="18" charset="0"/>
                <a:cs typeface="Times New Roman" pitchFamily="18" charset="0"/>
              </a:rPr>
              <a:t>: </a:t>
            </a:r>
          </a:p>
          <a:p>
            <a:pPr>
              <a:buClrTx/>
            </a:pPr>
            <a:r>
              <a:rPr lang="en-IN" dirty="0" smtClean="0">
                <a:latin typeface="Times New Roman" pitchFamily="18" charset="0"/>
                <a:cs typeface="Times New Roman" pitchFamily="18" charset="0"/>
              </a:rPr>
              <a:t>Humans and other mammals </a:t>
            </a:r>
            <a:endParaRPr lang="en-US" dirty="0" smtClean="0">
              <a:latin typeface="Times New Roman" pitchFamily="18" charset="0"/>
              <a:cs typeface="Times New Roman" pitchFamily="18" charset="0"/>
            </a:endParaRPr>
          </a:p>
          <a:p>
            <a:pPr>
              <a:lnSpc>
                <a:spcPct val="160000"/>
              </a:lnSpc>
            </a:pPr>
            <a:endParaRPr lang="en-US" b="1" dirty="0">
              <a:latin typeface="Times New Roman" pitchFamily="18" charset="0"/>
              <a:cs typeface="Times New Roman" pitchFamily="18" charset="0"/>
            </a:endParaRPr>
          </a:p>
          <a:p>
            <a:pPr>
              <a:lnSpc>
                <a:spcPct val="160000"/>
              </a:lnSpc>
            </a:pP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367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2000240"/>
            <a:ext cx="7772400" cy="2857520"/>
          </a:xfrm>
        </p:spPr>
        <p:txBody>
          <a:bodyPr>
            <a:noAutofit/>
          </a:bodyPr>
          <a:lstStyle/>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 </a:t>
            </a:r>
          </a:p>
          <a:p>
            <a:r>
              <a:rPr lang="en-IN" sz="1800" dirty="0" smtClean="0">
                <a:solidFill>
                  <a:schemeClr val="tx1"/>
                </a:solidFill>
                <a:latin typeface="Times New Roman" pitchFamily="18" charset="0"/>
                <a:cs typeface="Times New Roman" pitchFamily="18" charset="0"/>
              </a:rPr>
              <a:t>Bone Density Conservation Agents      and </a:t>
            </a:r>
            <a:r>
              <a:rPr lang="en-IN" sz="1800" dirty="0" err="1" smtClean="0">
                <a:solidFill>
                  <a:schemeClr val="tx1"/>
                </a:solidFill>
                <a:latin typeface="Times New Roman" pitchFamily="18" charset="0"/>
                <a:cs typeface="Times New Roman" pitchFamily="18" charset="0"/>
              </a:rPr>
              <a:t>Antihypercalcemic</a:t>
            </a:r>
            <a:r>
              <a:rPr lang="en-IN" sz="1800" dirty="0" smtClean="0">
                <a:solidFill>
                  <a:schemeClr val="tx1"/>
                </a:solidFill>
                <a:latin typeface="Times New Roman" pitchFamily="18" charset="0"/>
                <a:cs typeface="Times New Roman" pitchFamily="18" charset="0"/>
              </a:rPr>
              <a:t> Agents      and Anti-</a:t>
            </a:r>
            <a:r>
              <a:rPr lang="en-IN" sz="1800" dirty="0" err="1" smtClean="0">
                <a:solidFill>
                  <a:schemeClr val="tx1"/>
                </a:solidFill>
                <a:latin typeface="Times New Roman" pitchFamily="18" charset="0"/>
                <a:cs typeface="Times New Roman" pitchFamily="18" charset="0"/>
              </a:rPr>
              <a:t>Osteporotic</a:t>
            </a:r>
            <a:r>
              <a:rPr lang="en-IN" sz="1800" dirty="0" smtClean="0">
                <a:solidFill>
                  <a:schemeClr val="tx1"/>
                </a:solidFill>
                <a:latin typeface="Times New Roman" pitchFamily="18" charset="0"/>
                <a:cs typeface="Times New Roman" pitchFamily="18" charset="0"/>
              </a:rPr>
              <a:t> Agents </a:t>
            </a:r>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Patents</a:t>
            </a:r>
            <a:r>
              <a:rPr lang="en-US" sz="2400" dirty="0" smtClean="0">
                <a:solidFill>
                  <a:schemeClr val="tx1"/>
                </a:solidFill>
                <a:latin typeface="Times New Roman" pitchFamily="18" charset="0"/>
                <a:cs typeface="Times New Roman" pitchFamily="18" charset="0"/>
              </a:rPr>
              <a:t> : </a:t>
            </a:r>
          </a:p>
          <a:p>
            <a:r>
              <a:rPr lang="en-US" sz="1800" dirty="0" smtClean="0">
                <a:solidFill>
                  <a:srgbClr val="2F2B20"/>
                </a:solidFill>
              </a:rPr>
              <a:t>Country		Patent Number	Approved		Expires </a:t>
            </a:r>
            <a:endParaRPr lang="en-US" sz="1800" dirty="0">
              <a:solidFill>
                <a:srgbClr val="2F2B20"/>
              </a:solidFill>
            </a:endParaRPr>
          </a:p>
          <a:p>
            <a:r>
              <a:rPr lang="en-US" sz="1800" dirty="0" smtClean="0">
                <a:solidFill>
                  <a:srgbClr val="2F2B20"/>
                </a:solidFill>
              </a:rPr>
              <a:t>United States	6440392		2001</a:t>
            </a:r>
            <a:r>
              <a:rPr lang="en-US" sz="1800" dirty="0">
                <a:solidFill>
                  <a:srgbClr val="2F2B20"/>
                </a:solidFill>
              </a:rPr>
              <a:t>-02-</a:t>
            </a:r>
            <a:r>
              <a:rPr lang="en-US" sz="1800" dirty="0" smtClean="0">
                <a:solidFill>
                  <a:srgbClr val="2F2B20"/>
                </a:solidFill>
              </a:rPr>
              <a:t>02	2021</a:t>
            </a:r>
            <a:r>
              <a:rPr lang="en-US" sz="1800" dirty="0">
                <a:solidFill>
                  <a:srgbClr val="2F2B20"/>
                </a:solidFill>
              </a:rPr>
              <a:t>-02-</a:t>
            </a:r>
            <a:r>
              <a:rPr lang="en-US" sz="1800" dirty="0" smtClean="0">
                <a:solidFill>
                  <a:srgbClr val="2F2B20"/>
                </a:solidFill>
              </a:rPr>
              <a:t>02</a:t>
            </a:r>
          </a:p>
          <a:p>
            <a:r>
              <a:rPr lang="en-US" sz="1800" dirty="0" smtClean="0">
                <a:solidFill>
                  <a:srgbClr val="2F2B20"/>
                </a:solidFill>
              </a:rPr>
              <a:t>United States	5733569		1995</a:t>
            </a:r>
            <a:r>
              <a:rPr lang="en-US" sz="1800" dirty="0">
                <a:solidFill>
                  <a:srgbClr val="2F2B20"/>
                </a:solidFill>
              </a:rPr>
              <a:t>-03-</a:t>
            </a:r>
            <a:r>
              <a:rPr lang="en-US" sz="1800" dirty="0" smtClean="0">
                <a:solidFill>
                  <a:srgbClr val="2F2B20"/>
                </a:solidFill>
              </a:rPr>
              <a:t>31	</a:t>
            </a:r>
            <a:r>
              <a:rPr lang="en-US" sz="1800" dirty="0">
                <a:solidFill>
                  <a:srgbClr val="2F2B20"/>
                </a:solidFill>
              </a:rPr>
              <a:t>2015-03-31</a:t>
            </a:r>
            <a:endParaRPr lang="en-US" sz="1800" dirty="0" smtClean="0">
              <a:solidFill>
                <a:srgbClr val="2F2B20"/>
              </a:solidFill>
            </a:endParaRP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CSNLSTCVLGKLSQELHKLQTYPRTNTGSGTP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1472" y="428604"/>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 </a:t>
            </a:r>
            <a:r>
              <a:rPr lang="en-IN" sz="1800" dirty="0" err="1" smtClean="0">
                <a:solidFill>
                  <a:schemeClr val="tx1"/>
                </a:solidFill>
                <a:latin typeface="Times New Roman" pitchFamily="18" charset="0"/>
                <a:cs typeface="Times New Roman" pitchFamily="18" charset="0"/>
              </a:rPr>
              <a:t>Calcimar</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is a group of polypeptide hormones secreted by the thyroid gland in mammals and by the </a:t>
            </a:r>
            <a:r>
              <a:rPr lang="en-IN" sz="1800" dirty="0" err="1" smtClean="0">
                <a:solidFill>
                  <a:schemeClr val="tx1"/>
                </a:solidFill>
                <a:latin typeface="Times New Roman" pitchFamily="18" charset="0"/>
                <a:cs typeface="Times New Roman" pitchFamily="18" charset="0"/>
              </a:rPr>
              <a:t>ultimobranchial</a:t>
            </a:r>
            <a:r>
              <a:rPr lang="en-IN" sz="1800" dirty="0" smtClean="0">
                <a:solidFill>
                  <a:schemeClr val="tx1"/>
                </a:solidFill>
                <a:latin typeface="Times New Roman" pitchFamily="18" charset="0"/>
                <a:cs typeface="Times New Roman" pitchFamily="18" charset="0"/>
              </a:rPr>
              <a:t> gland of birds and fish. It is of physiological importance in the regulation of calcium metabolism in certain animal species, and may also have physiological importance in certain extra skeletal systems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injection is used to treat Paget's disease of bone, postmenopausal osteoporosis, or high levels of calcium in the blood (</a:t>
            </a:r>
            <a:r>
              <a:rPr lang="en-IN" sz="1800" dirty="0" err="1" smtClean="0">
                <a:solidFill>
                  <a:schemeClr val="tx1"/>
                </a:solidFill>
                <a:latin typeface="Times New Roman" pitchFamily="18" charset="0"/>
                <a:cs typeface="Times New Roman" pitchFamily="18" charset="0"/>
              </a:rPr>
              <a:t>hypercalcemia</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Each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of sterile solution contains: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salmon 200 IU. </a:t>
            </a:r>
            <a:r>
              <a:rPr lang="en-IN" sz="1800" dirty="0" err="1" smtClean="0">
                <a:solidFill>
                  <a:schemeClr val="tx1"/>
                </a:solidFill>
                <a:latin typeface="Times New Roman" pitchFamily="18" charset="0"/>
                <a:cs typeface="Times New Roman" pitchFamily="18" charset="0"/>
              </a:rPr>
              <a:t>Nonmedicinal</a:t>
            </a:r>
            <a:r>
              <a:rPr lang="en-IN" sz="1800" dirty="0" smtClean="0">
                <a:solidFill>
                  <a:schemeClr val="tx1"/>
                </a:solidFill>
                <a:latin typeface="Times New Roman" pitchFamily="18" charset="0"/>
                <a:cs typeface="Times New Roman" pitchFamily="18" charset="0"/>
              </a:rPr>
              <a:t> ingredients: acetic acid, phenol, sodium acetate, sodium chloride, sodium hydroxide and water for injection.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solution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or intramuscular injection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7620000" cy="2654296"/>
          </a:xfrm>
        </p:spPr>
        <p:txBody>
          <a:bodyPr/>
          <a:lstStyle/>
          <a:p>
            <a:r>
              <a:rPr lang="en-US" sz="3200" b="1" dirty="0" smtClean="0">
                <a:solidFill>
                  <a:schemeClr val="tx1"/>
                </a:solidFill>
                <a:latin typeface="Times New Roman" pitchFamily="18" charset="0"/>
                <a:cs typeface="Times New Roman" pitchFamily="18" charset="0"/>
              </a:rPr>
              <a:t>Dosage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dose of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is based on body weight and injected every 12 hours </a:t>
            </a:r>
            <a:r>
              <a:rPr lang="en-US" sz="1800" b="1"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allergy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feeling light-headed, fainting; or  muscle stiffness.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5 drugs (43 brand and generic names) are known to interact with </a:t>
            </a:r>
            <a:r>
              <a:rPr lang="en-IN" sz="1800" dirty="0" err="1" smtClean="0">
                <a:solidFill>
                  <a:schemeClr val="tx1"/>
                </a:solidFill>
                <a:latin typeface="Times New Roman" pitchFamily="18" charset="0"/>
                <a:cs typeface="Times New Roman" pitchFamily="18" charset="0"/>
              </a:rPr>
              <a:t>calcitonin</a:t>
            </a:r>
            <a:r>
              <a:rPr lang="en-IN" sz="1800" dirty="0" smtClean="0">
                <a:solidFill>
                  <a:schemeClr val="tx1"/>
                </a:solidFill>
                <a:latin typeface="Times New Roman" pitchFamily="18" charset="0"/>
                <a:cs typeface="Times New Roman" pitchFamily="18" charset="0"/>
              </a:rPr>
              <a:t> among which 2 moderate drug interactions (9 brand and generic names) and 3 minor drug interactions </a:t>
            </a:r>
            <a:br>
              <a:rPr lang="en-IN" sz="1800" dirty="0" smtClean="0">
                <a:solidFill>
                  <a:schemeClr val="tx1"/>
                </a:solidFill>
                <a:latin typeface="Times New Roman" pitchFamily="18" charset="0"/>
                <a:cs typeface="Times New Roman" pitchFamily="18" charset="0"/>
              </a:rPr>
            </a:br>
            <a:r>
              <a:rPr lang="en-IN" sz="4800" dirty="0" smtClean="0"/>
              <a:t/>
            </a:r>
            <a:br>
              <a:rPr lang="en-IN" sz="4800" dirty="0" smtClean="0"/>
            </a:b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599218" cy="2080252"/>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http://www.drugs.com/sfx/calcimar-side-effects.html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://www.drugs.com/drug-interactions/calcitonin-index.html?filter=1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://www.rxmed.com/b.main/b2.pharmaceutical/b2.1.monographs/CPS-%20Monographs/CPS-%20%28General%20Monographs-%20C%29/CALCIMAR.html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137</TotalTime>
  <Words>429</Words>
  <Application>Microsoft Macintosh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Salmon Calcitonin </vt:lpstr>
      <vt:lpstr>PowerPoint Presentation</vt:lpstr>
      <vt:lpstr>PowerPoint Presentation</vt:lpstr>
      <vt:lpstr>PowerPoint Presentation</vt:lpstr>
      <vt:lpstr>PowerPoint Presentation</vt:lpstr>
      <vt:lpstr>PowerPoint Presentation</vt:lpstr>
      <vt:lpstr>Dosage : the dose of calcitonin is based on body weight and injected every 12 hours   Contraindication :   allergy  Side effects :   feeling light-headed, fainting; or  muscle stiffness.  Drug interaction :  A total of 5 drugs (43 brand and generic names) are known to interact with calcitonin among which 2 moderate drug interactions (9 brand and generic names) and 3 minor drug interactions    </vt:lpstr>
      <vt:lpstr>References : http://www.drugs.com/sfx/calcimar-side-effects.html  http://www.drugs.com/drug-interactions/calcitonin-index.html?filter=1  http://www.rxmed.com/b.main/b2.pharmaceutical/b2.1.monographs/CPS-%20Monographs/CPS-%20%28General%20Monographs-%20C%29/CALCIMAR.html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2015-01-11T16:22:18Z</dcterms:modified>
</cp:coreProperties>
</file>